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78" r:id="rId5"/>
    <p:sldId id="282" r:id="rId6"/>
    <p:sldId id="271" r:id="rId7"/>
    <p:sldId id="283" r:id="rId8"/>
    <p:sldId id="284" r:id="rId9"/>
    <p:sldId id="285" r:id="rId10"/>
    <p:sldId id="288" r:id="rId11"/>
    <p:sldId id="290" r:id="rId12"/>
    <p:sldId id="293" r:id="rId13"/>
    <p:sldId id="289" r:id="rId14"/>
    <p:sldId id="291" r:id="rId15"/>
    <p:sldId id="292" r:id="rId16"/>
    <p:sldId id="294" r:id="rId17"/>
    <p:sldId id="295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5388" autoAdjust="0"/>
  </p:normalViewPr>
  <p:slideViewPr>
    <p:cSldViewPr snapToGrid="0">
      <p:cViewPr>
        <p:scale>
          <a:sx n="76" d="100"/>
          <a:sy n="76" d="100"/>
        </p:scale>
        <p:origin x="883" y="37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82" d="100"/>
          <a:sy n="82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FCF5D6B5-35B7-4285-9A4D-92ED5F34F328}" type="datetime1">
              <a:rPr lang="pt-BR" smtClean="0"/>
              <a:t>12/11/2024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CFA70580-B89C-4157-871D-6B9318EE5F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4CFF1DF4-D409-4130-8A44-0FEC7A586139}" type="datetime1">
              <a:rPr lang="pt-BR" smtClean="0"/>
              <a:pPr/>
              <a:t>12/11/2024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7AF00E9-A49D-4007-B3B9-A3783809E50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6108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427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969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BA161-50D8-234E-AFDE-8DD784DC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FDCE669-1D18-515D-14FB-98F9BFA8A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E36DB95E-950F-6D21-A312-FEFF1CAA3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D5FE175-93F1-46F2-6FA3-F3ACBBC77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16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C28DA-0909-4882-8E7F-8F44249D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D151680-80AD-9F54-CC5D-40535CFB2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75807545-1E3F-D9B2-730C-565CE3D5C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936ABE0-FA83-0CF3-A0A4-5E697C29A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881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8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515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39660-C2E1-F883-0BA7-D7F8B691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ABB1AC3-2CBA-9BF7-ACB9-646702044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9AD6BDA9-F3FF-5F35-232A-A5C0304C1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6BB79A9-7122-ECCF-B69D-73977A651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7AF00E9-A49D-4007-B3B9-A3783809E505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457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pt-BR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orma Livre: Forma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5" name="Forma livre: Forma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rtlCol="0" anchor="t" anchorCtr="0">
            <a:no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800">
                <a:solidFill>
                  <a:schemeClr val="tx1"/>
                </a:solidFill>
              </a:defRPr>
            </a:lvl2pPr>
            <a:lvl3pPr>
              <a:defRPr lang="pt-BR" sz="1800">
                <a:solidFill>
                  <a:schemeClr val="tx1"/>
                </a:solidFill>
              </a:defRPr>
            </a:lvl3pPr>
            <a:lvl4pPr>
              <a:defRPr lang="pt-BR" sz="1800">
                <a:solidFill>
                  <a:schemeClr val="tx1"/>
                </a:solidFill>
              </a:defRPr>
            </a:lvl4pPr>
            <a:lvl5pPr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0879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pt-BR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orma Livre: Forma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pt-BR" sz="6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ítulo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2" name="Espaço Reservado para Conteúdo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 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8" name="Forma Livre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orma livre: Forma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orma Livre: Forma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orma Livre: Forma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pt-BR" sz="5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pt-BR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orma Livre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2" name="Forma Livre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3" name="Forma Livre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8" name="Espaço Reservado para Imagem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00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orma livre: Forma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orma Livre: Forma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pt-BR"/>
                </a:defPPr>
              </a:lstStyle>
              <a:p>
                <a:pPr algn="ctr" rtl="0"/>
                <a:endParaRPr lang="pt-BR" dirty="0"/>
              </a:p>
            </p:txBody>
          </p:sp>
        </p:grp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orma livre: Forma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</a:lstStyle>
            <a:p>
              <a:pPr algn="ctr" rtl="0"/>
              <a:endParaRPr lang="pt-B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pt-BR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inserir a 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pt-BR" sz="54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1800">
                <a:solidFill>
                  <a:schemeClr val="tx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55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pt-BR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BA1B0FB-D917-4C8C-928F-313BD683BF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+ 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rtlCol="0" anchor="b" anchorCtr="0">
            <a:noAutofit/>
          </a:bodyPr>
          <a:lstStyle>
            <a:lvl1pPr algn="r"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 rtlCol="0">
            <a:normAutofit/>
          </a:bodyPr>
          <a:lstStyle>
            <a:lvl1pPr marL="0" indent="0" algn="r">
              <a:buNone/>
              <a:defRPr lang="pt-BR" sz="1800">
                <a:solidFill>
                  <a:schemeClr val="tx1"/>
                </a:solidFill>
              </a:defRPr>
            </a:lvl1pPr>
            <a:lvl2pPr algn="r">
              <a:defRPr lang="pt-BR" sz="1200">
                <a:solidFill>
                  <a:schemeClr val="tx1"/>
                </a:solidFill>
              </a:defRPr>
            </a:lvl2pPr>
            <a:lvl3pPr algn="r">
              <a:defRPr lang="pt-BR" sz="1200">
                <a:solidFill>
                  <a:schemeClr val="tx1"/>
                </a:solidFill>
              </a:defRPr>
            </a:lvl3pPr>
            <a:lvl4pPr algn="r">
              <a:defRPr lang="pt-BR" sz="1200">
                <a:solidFill>
                  <a:schemeClr val="tx1"/>
                </a:solidFill>
              </a:defRPr>
            </a:lvl4pPr>
            <a:lvl5pPr algn="r"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orma Livre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0" name="Forma Livre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11" name="Forma Livre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561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+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rtlCol="0" anchor="t" anchorCtr="0">
            <a:no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</a:defRPr>
            </a:lvl1pPr>
            <a:lvl2pPr>
              <a:defRPr lang="pt-BR" sz="1200">
                <a:solidFill>
                  <a:schemeClr val="tx1"/>
                </a:solidFill>
              </a:defRPr>
            </a:lvl2pPr>
            <a:lvl3pPr>
              <a:defRPr lang="pt-BR" sz="1200">
                <a:solidFill>
                  <a:schemeClr val="tx1"/>
                </a:solidFill>
              </a:defRPr>
            </a:lvl3pPr>
            <a:lvl4pPr>
              <a:defRPr lang="pt-BR" sz="1200">
                <a:solidFill>
                  <a:schemeClr val="tx1"/>
                </a:solidFill>
              </a:defRPr>
            </a:lvl4pPr>
            <a:lvl5pPr>
              <a:defRPr lang="pt-B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 rtlCol="0">
            <a:normAutofit/>
          </a:bodyPr>
          <a:lstStyle>
            <a:lvl1pPr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inserir a tabela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08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pt-BR"/>
            </a:defPPr>
          </a:lstStyle>
          <a:p>
            <a:pPr lvl="0" rtl="0">
              <a:lnSpc>
                <a:spcPct val="100000"/>
              </a:lnSpc>
            </a:pPr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pt-BR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7" r:id="rId4"/>
    <p:sldLayoutId id="2147483703" r:id="rId5"/>
    <p:sldLayoutId id="2147483698" r:id="rId6"/>
    <p:sldLayoutId id="2147483704" r:id="rId7"/>
    <p:sldLayoutId id="2147483699" r:id="rId8"/>
    <p:sldLayoutId id="2147483700" r:id="rId9"/>
    <p:sldLayoutId id="2147483688" r:id="rId10"/>
    <p:sldLayoutId id="2147483701" r:id="rId11"/>
    <p:sldLayoutId id="2147483686" r:id="rId12"/>
    <p:sldLayoutId id="214748368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pt-BR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responde/o-que-e-memoria-ram/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techtudo.com.br/noticias/2022/10/para-que-serve-o-processador-veja-o-que-e-e-como-funciona-o-microchip.ghtml" TargetMode="External"/><Relationship Id="rId5" Type="http://schemas.openxmlformats.org/officeDocument/2006/relationships/hyperlink" Target="https://tecnoblog.net/responde/o-que-e-cpu-unidade-central-de-processamento/" TargetMode="External"/><Relationship Id="rId4" Type="http://schemas.openxmlformats.org/officeDocument/2006/relationships/hyperlink" Target="https://www.alura.com.br/artigos/o-que-e-compilacao?srsltid=AfmBOoqIQZHQ-wKQ7EDm6BNfddWFytroWvQqwyCT37EdnFTxI5XXAVL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0" y="662937"/>
            <a:ext cx="4624442" cy="5542025"/>
          </a:xfrm>
          <a:noFill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um Programa Funciona: o Processo de Execução no Computador</a:t>
            </a:r>
            <a:b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pt-BR" sz="16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Entendendo o processo de execução de um programa em um sistema computacional</a:t>
            </a:r>
            <a:br>
              <a:rPr lang="pt-BR" sz="20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pt-BR" sz="12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pt-BR" sz="1100" dirty="0">
              <a:latin typeface="+mn-lt"/>
            </a:endParaRPr>
          </a:p>
        </p:txBody>
      </p:sp>
      <p:pic>
        <p:nvPicPr>
          <p:cNvPr id="8" name="Espaço Reservado para Imagem 13" descr="Tela de fundo digital de pontos de dados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>
          <a:xfrm>
            <a:off x="0" y="0"/>
            <a:ext cx="6267450" cy="6858000"/>
          </a:xfr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48" y="659360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Memória cache 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4248" y="2097178"/>
            <a:ext cx="4165071" cy="3995650"/>
          </a:xfrm>
        </p:spPr>
        <p:txBody>
          <a:bodyPr vert="horz" wrap="square" lIns="0" tIns="0" rIns="91440" bIns="45720" rtlCol="0">
            <a:normAutofit/>
          </a:bodyPr>
          <a:lstStyle>
            <a:defPPr>
              <a:defRPr lang="pt-BR"/>
            </a:defPPr>
          </a:lstStyle>
          <a:p>
            <a:pPr algn="just"/>
            <a:r>
              <a:rPr lang="pt-BR" sz="2000" dirty="0"/>
              <a:t>A memória cache é uma memória de acesso ultrarrápido que armazena temporariamente dados e instruções frequentemente utilizados pelo processador. Sua principal função é reduzir o tempo de acesso à memória principal (RAM), acelerando o desempenho do sistema.</a:t>
            </a:r>
          </a:p>
          <a:p>
            <a:pPr rtl="0"/>
            <a:endParaRPr lang="pt-BR" dirty="0"/>
          </a:p>
        </p:txBody>
      </p:sp>
      <p:graphicFrame>
        <p:nvGraphicFramePr>
          <p:cNvPr id="16" name="Espaço Reservado para Tabela 2">
            <a:extLst>
              <a:ext uri="{FF2B5EF4-FFF2-40B4-BE49-F238E27FC236}">
                <a16:creationId xmlns:a16="http://schemas.microsoft.com/office/drawing/2014/main" id="{1904F965-D30E-5A83-B17B-7D030326E77B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2909051700"/>
              </p:ext>
            </p:extLst>
          </p:nvPr>
        </p:nvGraphicFramePr>
        <p:xfrm>
          <a:off x="6529579" y="2097175"/>
          <a:ext cx="4787524" cy="399565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129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306230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338094">
                <a:tc gridSpan="2"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>
                          <a:solidFill>
                            <a:schemeClr val="tx1"/>
                          </a:solidFill>
                        </a:rPr>
                        <a:t>Principais características</a:t>
                      </a:r>
                      <a:endParaRPr lang="pt-BR" sz="1500" b="0" i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 hMerge="1"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endParaRPr lang="pt-BR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68612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Velocidade de acesso 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Memórias rápidas permitem acesso mais rápido aos dados.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02964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Volatilidade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Volátil: o conteúdo é perdido com a energia desligada. Não volátil: continua memorizando, mesmo sem energia.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102964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Capacidade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Quantidade de dados que uma memória pode armazenar. (Varia entre os diferentes tipos de memória).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102964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Custo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r>
                        <a:rPr lang="pt-BR" sz="1500" b="0"/>
                        <a:t>Memórias, como a RAM, tendem a ser mais caras em termos de custo por gigabyte do que outras, como os discos rígidos.</a:t>
                      </a:r>
                      <a:endParaRPr lang="pt-BR" sz="1500" b="0" i="0">
                        <a:latin typeface="Gill Sans MT" panose="020B0502020104020203" pitchFamily="34" charset="77"/>
                      </a:endParaRPr>
                    </a:p>
                  </a:txBody>
                  <a:tcPr marL="76839" marR="76839" marT="38420" marB="38420"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246761"/>
            <a:ext cx="11090275" cy="1186560"/>
          </a:xfrm>
          <a:noFill/>
        </p:spPr>
        <p:txBody>
          <a:bodyPr rtlCol="0" anchor="t"/>
          <a:lstStyle>
            <a:defPPr>
              <a:defRPr lang="pt-BR"/>
            </a:defPPr>
          </a:lstStyle>
          <a:p>
            <a:pPr algn="ctr" rtl="0"/>
            <a:r>
              <a:rPr lang="pt-BR" dirty="0"/>
              <a:t>Interrupções e gerenciamento de processos</a:t>
            </a:r>
          </a:p>
        </p:txBody>
      </p:sp>
      <p:graphicFrame>
        <p:nvGraphicFramePr>
          <p:cNvPr id="13" name="Espaço Reservado para Tabela 3">
            <a:extLst>
              <a:ext uri="{FF2B5EF4-FFF2-40B4-BE49-F238E27FC236}">
                <a16:creationId xmlns:a16="http://schemas.microsoft.com/office/drawing/2014/main" id="{24F0E16C-0C56-89A4-2FE9-7D5EBE3963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2364151"/>
              </p:ext>
            </p:extLst>
          </p:nvPr>
        </p:nvGraphicFramePr>
        <p:xfrm>
          <a:off x="550863" y="1917701"/>
          <a:ext cx="11090276" cy="31927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090276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</a:tblGrid>
              <a:tr h="530770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l" rtl="0"/>
                      <a:endParaRPr lang="pt-BR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2662010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O sistema operacional é responsável por organizar e controlar os processos em execução no computador. Ele usa interrupções para pausar temporariamente alguns processos e permitir que outros acessem o processador e a memória, garantindo que todos recebam o tempo de execução necessário. Esse gerenciamento eficiente evita sobrecargas, melhora o desempenho do sistema e possibilita a execução simultânea de várias tarefas. Além disso, o sistema monitora constantemente os recursos para ajustar as prioridades dos processos, otimizando o uso de CPU e memória.</a:t>
                      </a:r>
                    </a:p>
                    <a:p>
                      <a:pPr algn="l" rtl="0"/>
                      <a:endParaRPr lang="pt-BR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46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-915779"/>
            <a:ext cx="5179330" cy="2841829"/>
          </a:xfrm>
          <a:noFill/>
        </p:spPr>
        <p:txBody>
          <a:bodyPr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Conclusão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7" y="2075920"/>
            <a:ext cx="5179330" cy="2706160"/>
          </a:xfrm>
          <a:noFill/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just" rtl="0"/>
            <a:r>
              <a:rPr lang="pt-BR" dirty="0"/>
              <a:t>A avaliação do desempenho de um programa pode diferir conforme o contexto. Entretanto, de maneira geral, a conclusão deve enfatizar os principais aspectos discutidos no texto ou manual, ressaltando a relevância do trabalho e finalizando de maneira clara e sucinta.</a:t>
            </a:r>
          </a:p>
        </p:txBody>
      </p:sp>
      <p:pic>
        <p:nvPicPr>
          <p:cNvPr id="25" name="Espaço Reservado para Imagem 24" descr="Imagem ampliada de uma rede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5926138" y="549275"/>
            <a:ext cx="5654675" cy="5788025"/>
          </a:xfr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65415-9166-A858-A9D6-09690ED91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67501-5711-E0F7-7C52-A4C45AE8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549274"/>
            <a:ext cx="5179330" cy="2841829"/>
          </a:xfrm>
          <a:noFill/>
        </p:spPr>
        <p:txBody>
          <a:bodyPr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Referências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9239B-434A-92A2-1366-1ABD8A880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7" y="3646704"/>
            <a:ext cx="5179330" cy="2706160"/>
          </a:xfrm>
          <a:noFill/>
        </p:spPr>
        <p:txBody>
          <a:bodyPr rtlCol="0">
            <a:normAutofit fontScale="85000" lnSpcReduction="10000"/>
          </a:bodyPr>
          <a:lstStyle>
            <a:defPPr>
              <a:defRPr lang="pt-BR"/>
            </a:defPPr>
          </a:lstStyle>
          <a:p>
            <a:pPr algn="just"/>
            <a:r>
              <a:rPr lang="pt-BR" sz="1800" dirty="0">
                <a:hlinkClick r:id="rId3"/>
              </a:rPr>
              <a:t>https://tecnoblog.net/responde/o-que-e-memoria-ram/</a:t>
            </a:r>
            <a:endParaRPr lang="pt-BR" sz="1800" dirty="0"/>
          </a:p>
          <a:p>
            <a:pPr algn="just"/>
            <a:r>
              <a:rPr lang="pt-BR" sz="1800" dirty="0">
                <a:hlinkClick r:id="rId4"/>
              </a:rPr>
              <a:t>https://www.alura.com.br/artigos/o-que-e-compilacao?srsltid=AfmBOoqIQZHQ-wKQ7EDm6BNfddWFytroWvQqwyCT37EdnFTxI5XXAVLM</a:t>
            </a:r>
            <a:endParaRPr lang="pt-BR" sz="1800" dirty="0"/>
          </a:p>
          <a:p>
            <a:pPr algn="just"/>
            <a:r>
              <a:rPr lang="pt-BR" sz="1800" dirty="0">
                <a:hlinkClick r:id="rId5"/>
              </a:rPr>
              <a:t>https://tecnoblog.net/responde/o-que-e-cpu-unidade-central-de-processamento/</a:t>
            </a:r>
            <a:endParaRPr lang="pt-BR" sz="1800" dirty="0"/>
          </a:p>
          <a:p>
            <a:pPr algn="just"/>
            <a:r>
              <a:rPr lang="pt-BR" sz="1800" dirty="0">
                <a:hlinkClick r:id="rId6"/>
              </a:rPr>
              <a:t>https://www.techtudo.com.br/noticias/2022/10/para-que-serve-o-processador-veja-o-que-e-e-como-funciona-o-microchip.ghtml</a:t>
            </a:r>
            <a:endParaRPr lang="pt-BR" sz="1800" dirty="0"/>
          </a:p>
          <a:p>
            <a:pPr algn="just"/>
            <a:endParaRPr lang="pt-BR" sz="1800" dirty="0"/>
          </a:p>
          <a:p>
            <a:pPr algn="just" rtl="0"/>
            <a:endParaRPr lang="pt-BR" dirty="0"/>
          </a:p>
        </p:txBody>
      </p:sp>
      <p:pic>
        <p:nvPicPr>
          <p:cNvPr id="25" name="Espaço Reservado para Imagem 24" descr="Imagem ampliada de uma rede">
            <a:extLst>
              <a:ext uri="{FF2B5EF4-FFF2-40B4-BE49-F238E27FC236}">
                <a16:creationId xmlns:a16="http://schemas.microsoft.com/office/drawing/2014/main" id="{C4370D08-2242-E36B-E861-B8BECCC6CB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5926138" y="549275"/>
            <a:ext cx="5654675" cy="5788025"/>
          </a:xfrm>
        </p:spPr>
      </p:pic>
    </p:spTree>
    <p:extLst>
      <p:ext uri="{BB962C8B-B14F-4D97-AF65-F5344CB8AC3E}">
        <p14:creationId xmlns:p14="http://schemas.microsoft.com/office/powerpoint/2010/main" val="74778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00AD0-1D75-9CCA-D88E-3761E72B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D56F720-F534-4671-3DDD-61745F6D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E43FCD-AEC9-7C22-5A05-6E2903A76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680"/>
            <a:ext cx="9144000" cy="2286000"/>
          </a:xfrm>
        </p:spPr>
        <p:txBody>
          <a:bodyPr wrap="square"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Obrigado!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19A427-C6A3-0A74-8829-80ABF75D5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286000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it-IT" dirty="0"/>
              <a:t>Nome: Larissa Maschio       RA: 824221401</a:t>
            </a:r>
            <a:br>
              <a:rPr lang="it-IT" dirty="0"/>
            </a:br>
            <a:r>
              <a:rPr lang="it-IT" dirty="0"/>
              <a:t>Nome: Natasha Melo          RA: 82429222</a:t>
            </a:r>
            <a:br>
              <a:rPr lang="it-IT" dirty="0"/>
            </a:br>
            <a:r>
              <a:rPr lang="it-IT" dirty="0"/>
              <a:t>Nome: Yasmin Victória         RA: 82421001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474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60961"/>
            <a:ext cx="11090275" cy="1186560"/>
          </a:xfrm>
        </p:spPr>
        <p:txBody>
          <a:bodyPr wrap="square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1" y="1917064"/>
            <a:ext cx="11090275" cy="4297679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sz="1400"/>
              <a:t>Introdução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O processo de execução de um programa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Compilação de código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Carregamento de memória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Função de processador (CPU)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Memória de RAM (Random Access Memory)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Memória cache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Interrupções e gerenciamento de processos 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Conclusão</a:t>
            </a:r>
          </a:p>
          <a:p>
            <a:pPr rtl="0">
              <a:lnSpc>
                <a:spcPct val="100000"/>
              </a:lnSpc>
            </a:pPr>
            <a:r>
              <a:rPr lang="pt-BR" sz="140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0" y="662937"/>
            <a:ext cx="4624442" cy="5542025"/>
          </a:xfrm>
        </p:spPr>
        <p:txBody>
          <a:bodyPr wrap="square" rtlCol="0" anchor="ctr">
            <a:normAutofit/>
          </a:bodyPr>
          <a:lstStyle>
            <a:defPPr>
              <a:defRPr lang="pt-BR"/>
            </a:defPPr>
          </a:lstStyle>
          <a:p>
            <a:r>
              <a:rPr lang="pt-BR" dirty="0"/>
              <a:t>Entendendo o processo de execução de um programa em um sistema computacional:</a:t>
            </a:r>
            <a:br>
              <a:rPr lang="pt-BR" u="sng" dirty="0"/>
            </a:br>
            <a:endParaRPr lang="pt-BR" dirty="0"/>
          </a:p>
        </p:txBody>
      </p:sp>
      <p:pic>
        <p:nvPicPr>
          <p:cNvPr id="11" name="Espaço Reservado para Imagem 15" descr="Tela de fundo digital de pontos de dados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3" r="23806" b="-1"/>
          <a:stretch/>
        </p:blipFill>
        <p:spPr>
          <a:xfrm>
            <a:off x="20" y="10"/>
            <a:ext cx="626743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965095"/>
            <a:ext cx="5435600" cy="3995650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r>
              <a:rPr lang="pt-BR" dirty="0">
                <a:effectLst/>
              </a:rPr>
              <a:t>A execução de um programa no computador envolve várias etapas, desde a tradução do código escrito pelo programador até a execução das instruções pelo processador. Durante esse processo, o código é carregado na memória, e o processador realiza as ações necessárias para que o programa funcione corretamente. </a:t>
            </a:r>
          </a:p>
          <a:p>
            <a:r>
              <a:rPr lang="pt-BR" dirty="0">
                <a:effectLst/>
              </a:rPr>
              <a:t>Compreender como um programa é executado internamente ajuda a entender melhor a interação entre o software e o hardware, além de ser essencial para quem trabalha com programação e desenvolvimento de software.</a:t>
            </a:r>
          </a:p>
          <a:p>
            <a:pPr rtl="0"/>
            <a:endParaRPr lang="pt-BR" dirty="0"/>
          </a:p>
        </p:txBody>
      </p:sp>
      <p:pic>
        <p:nvPicPr>
          <p:cNvPr id="7" name="Espaço Reservado para Imagem 17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47341" b="1"/>
          <a:stretch/>
        </p:blipFill>
        <p:spPr>
          <a:xfrm>
            <a:off x="6301305" y="1965095"/>
            <a:ext cx="5339397" cy="3995650"/>
          </a:xfrm>
          <a:noFill/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1332000"/>
          </a:xfrm>
        </p:spPr>
        <p:txBody>
          <a:bodyPr wrap="square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O processo de execução de um programa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1965095"/>
            <a:ext cx="5435600" cy="3995650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pPr>
              <a:lnSpc>
                <a:spcPct val="100000"/>
              </a:lnSpc>
            </a:pPr>
            <a:r>
              <a:rPr lang="pt-BR" sz="1500" u="sng"/>
              <a:t>Carregamento de um programa</a:t>
            </a:r>
            <a:r>
              <a:rPr lang="pt-BR" sz="1500"/>
              <a:t>: o Programa, após ser compilado ou interpretado, é carregado na memória do computador pelo sistema operacional. Ele fica disponível para ser acessado e executado.</a:t>
            </a:r>
            <a:endParaRPr lang="pt-BR" sz="1500" b="1" u="sng"/>
          </a:p>
          <a:p>
            <a:pPr>
              <a:lnSpc>
                <a:spcPct val="100000"/>
              </a:lnSpc>
            </a:pPr>
            <a:r>
              <a:rPr lang="pt-BR" sz="1500" u="sng"/>
              <a:t>Interpretação das instruções</a:t>
            </a:r>
            <a:r>
              <a:rPr lang="pt-BR" sz="1500"/>
              <a:t>: as instruções do programa são lidas e interpretadas pelo processador (CPU), que decodifica cada comando para entender qual operação precisa realizar.</a:t>
            </a:r>
          </a:p>
          <a:p>
            <a:pPr>
              <a:lnSpc>
                <a:spcPct val="100000"/>
              </a:lnSpc>
            </a:pPr>
            <a:r>
              <a:rPr lang="pt-BR" sz="1500" u="sng"/>
              <a:t>Execução dos programas</a:t>
            </a:r>
            <a:r>
              <a:rPr lang="pt-BR" sz="1500"/>
              <a:t>: o processador executa as instruções, podendo realizar cálculos, mover dados entre diferentes partes da memória ou interagir com outros componentes de hardware.</a:t>
            </a:r>
          </a:p>
          <a:p>
            <a:pPr>
              <a:lnSpc>
                <a:spcPct val="100000"/>
              </a:lnSpc>
            </a:pPr>
            <a:r>
              <a:rPr lang="pt-BR" sz="1500" u="sng"/>
              <a:t>Armazenamento de resultados</a:t>
            </a:r>
            <a:r>
              <a:rPr lang="pt-BR" sz="1500"/>
              <a:t>: os resultados da execução, como variáveis ou dados gerados, são armazenados na memória ou enviados para dispositivos de saída, como o monitor ou a impressora.</a:t>
            </a:r>
          </a:p>
        </p:txBody>
      </p:sp>
      <p:pic>
        <p:nvPicPr>
          <p:cNvPr id="5" name="Vídeo 4" descr="Pessoas Discutindo">
            <a:extLst>
              <a:ext uri="{FF2B5EF4-FFF2-40B4-BE49-F238E27FC236}">
                <a16:creationId xmlns:a16="http://schemas.microsoft.com/office/drawing/2014/main" id="{A45124EF-034C-512A-0BD4-E51058490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317" r="33540" b="-1"/>
          <a:stretch/>
        </p:blipFill>
        <p:spPr>
          <a:xfrm>
            <a:off x="7190097" y="1965095"/>
            <a:ext cx="3561812" cy="3995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7" descr="Plano de fundo digital de pontos de dados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680"/>
            <a:ext cx="9144000" cy="2286000"/>
          </a:xfrm>
        </p:spPr>
        <p:txBody>
          <a:bodyPr wrap="square"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Compilação de código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286000"/>
          </a:xfrm>
        </p:spPr>
        <p:txBody>
          <a:bodyPr wrap="square" rtlCol="0">
            <a:normAutofit/>
          </a:bodyPr>
          <a:lstStyle>
            <a:defPPr>
              <a:defRPr lang="pt-BR"/>
            </a:defPPr>
          </a:lstStyle>
          <a:p>
            <a:r>
              <a:rPr lang="pt-BR" dirty="0"/>
              <a:t>O código escrito pelo programador é convertido em linguagem de máquina por meio de um compilador ou interpretador. Esse processo de tradução é fundamental para que o processador consiga compreender e executar as instruções contidas no programa.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  <p:sp>
          <p:nvSpPr>
            <p:cNvPr id="8" name="Forma Livre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algn="ctr" rtl="0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196900"/>
            <a:ext cx="4899628" cy="2331490"/>
          </a:xfrm>
          <a:noFill/>
        </p:spPr>
        <p:txBody>
          <a:bodyPr rtlCol="0" anchor="b"/>
          <a:lstStyle>
            <a:defPPr>
              <a:defRPr lang="pt-BR"/>
            </a:defPPr>
          </a:lstStyle>
          <a:p>
            <a:pPr rtl="0"/>
            <a:r>
              <a:rPr lang="pt-BR" dirty="0"/>
              <a:t>Carregamento na memória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4917440" cy="3442144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pPr algn="just"/>
            <a:r>
              <a:rPr lang="pt-BR" sz="1800" dirty="0"/>
              <a:t>Quando um programa é iniciado, o sistema operacional carrega seu código e dados da unidade de armazenamento (como o disco rígido ou SSD) para a memória RAM. Isso permite que o processador acesse rapidamente as informações necessárias para executar o programa. O carregamento na memória é uma etapa crucial, pois garante que o programa tenha os recursos necessários para ser executado de forma eficiente.</a:t>
            </a:r>
          </a:p>
          <a:p>
            <a:pPr rtl="0"/>
            <a:endParaRPr lang="pt-BR" dirty="0"/>
          </a:p>
        </p:txBody>
      </p:sp>
      <p:pic>
        <p:nvPicPr>
          <p:cNvPr id="20" name="Espaço Reservado para Imagem 19" descr="Uma imagem ampliada de um gráfico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6095588" y="0"/>
            <a:ext cx="6095998" cy="6858000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</p:spPr>
        <p:txBody>
          <a:bodyPr wrap="square" lIns="0" rtlCol="0" anchor="t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/>
              <a:t>Função do processador (CPU)</a:t>
            </a:r>
            <a:endParaRPr lang="pt-BR" dirty="0"/>
          </a:p>
        </p:txBody>
      </p:sp>
      <p:pic>
        <p:nvPicPr>
          <p:cNvPr id="5" name="Espaço Reservado para Imagem 5" descr="Circuito eletrônico aberto&#10;&#10;Descrição gerada automaticamente">
            <a:extLst>
              <a:ext uri="{FF2B5EF4-FFF2-40B4-BE49-F238E27FC236}">
                <a16:creationId xmlns:a16="http://schemas.microsoft.com/office/drawing/2014/main" id="{7CFE00A9-30C3-6598-A578-AE24A95F3D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9420" r="4056" b="-3"/>
          <a:stretch/>
        </p:blipFill>
        <p:spPr>
          <a:xfrm>
            <a:off x="550862" y="2097175"/>
            <a:ext cx="5435600" cy="3995650"/>
          </a:xfrm>
          <a:noFill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05540" y="2097175"/>
            <a:ext cx="5435600" cy="3995650"/>
          </a:xfrm>
        </p:spPr>
        <p:txBody>
          <a:bodyPr vert="horz" wrap="square" lIns="0" tIns="45720" rIns="91440" bIns="45720" rtlCol="0">
            <a:normAutofit/>
          </a:bodyPr>
          <a:lstStyle>
            <a:defPPr>
              <a:defRPr lang="pt-BR"/>
            </a:defPPr>
          </a:lstStyle>
          <a:p>
            <a:pPr lvl="1"/>
            <a:r>
              <a:rPr lang="pt-BR"/>
              <a:t>O processador, também conhecido como CPU (Central </a:t>
            </a:r>
            <a:r>
              <a:rPr lang="pt-BR" err="1"/>
              <a:t>Processing</a:t>
            </a:r>
            <a:r>
              <a:rPr lang="pt-BR"/>
              <a:t> Unit), é o "cérebro" do computador, responsável por executar as instruções de programas e controlar as operações do sistema. Sua função principal é processar dados e realizar cálculos lógicos e aritméticos. Dentre outras funções se encontram: Execução de funções, controle de operações, interpretação de instruções, comunicação com a memória e gerenciamento de multitarefas.</a:t>
            </a:r>
          </a:p>
          <a:p>
            <a:pPr marL="457200" lvl="1" indent="0" rtl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6F8E-3ADB-FAFF-D931-D464777A4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A9E84-61C9-C548-45A3-1882240A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196900"/>
            <a:ext cx="4899628" cy="2331490"/>
          </a:xfrm>
        </p:spPr>
        <p:txBody>
          <a:bodyPr wrap="square" lIns="0"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Memória RAM (Random Access </a:t>
            </a:r>
            <a:r>
              <a:rPr lang="pt-BR" dirty="0" err="1"/>
              <a:t>Memomy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9A9C6-B6F2-AB7A-2147-28E50C61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4917440" cy="3442144"/>
          </a:xfrm>
        </p:spPr>
        <p:txBody>
          <a:bodyPr vert="horz" wrap="square" lIns="0" tIns="45720" rIns="91440" bIns="45720" rtlCol="0">
            <a:normAutofit/>
          </a:bodyPr>
          <a:lstStyle>
            <a:defPPr>
              <a:defRPr lang="pt-BR"/>
            </a:defPPr>
          </a:lstStyle>
          <a:p>
            <a:pPr marL="457200" lvl="1" indent="0">
              <a:buNone/>
            </a:pPr>
            <a:r>
              <a:rPr lang="pt-BR" sz="1800"/>
              <a:t>A memória RAM (Random Access </a:t>
            </a:r>
            <a:r>
              <a:rPr lang="pt-BR" sz="1800" err="1"/>
              <a:t>Memory</a:t>
            </a:r>
            <a:r>
              <a:rPr lang="pt-BR" sz="1800"/>
              <a:t>) é um dos componentes mais importantes de um computador, responsável por armazenar temporariamente os dados e programas que estão em uso no momento. Ela permite que o processador acesse rapidamente as informações necessárias para executar tarefas.</a:t>
            </a:r>
          </a:p>
          <a:p>
            <a:pPr marL="457200" lvl="1" indent="0" rtl="0">
              <a:buNone/>
            </a:pPr>
            <a:endParaRPr lang="pt-BR" sz="1800"/>
          </a:p>
        </p:txBody>
      </p:sp>
      <p:pic>
        <p:nvPicPr>
          <p:cNvPr id="5" name="Espaço Reservado para Imagem 5">
            <a:extLst>
              <a:ext uri="{FF2B5EF4-FFF2-40B4-BE49-F238E27FC236}">
                <a16:creationId xmlns:a16="http://schemas.microsoft.com/office/drawing/2014/main" id="{45B7F743-71A3-3CAA-E4DD-C4DB569BA1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r="-2" b="83"/>
          <a:stretch/>
        </p:blipFill>
        <p:spPr>
          <a:xfrm>
            <a:off x="6095588" y="10"/>
            <a:ext cx="6095998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5949612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243_TF33713516_Win32" id="{381BE384-4E88-40D9-BE21-FE65AFA21B4D}" vid="{52A1BC7B-5E05-4786-AE3A-7C32E2BD0D9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44BA9A08D9364E8EE069B18CE999C2" ma:contentTypeVersion="5" ma:contentTypeDescription="Create a new document." ma:contentTypeScope="" ma:versionID="e55689e3d1f71a4de9a35bb6a3ef88a2">
  <xsd:schema xmlns:xsd="http://www.w3.org/2001/XMLSchema" xmlns:xs="http://www.w3.org/2001/XMLSchema" xmlns:p="http://schemas.microsoft.com/office/2006/metadata/properties" xmlns:ns3="3833112f-4140-46d8-aa47-6db39e644b00" targetNamespace="http://schemas.microsoft.com/office/2006/metadata/properties" ma:root="true" ma:fieldsID="86dc5593d5e3b6c5d54f4ccbb5e21a17" ns3:_="">
    <xsd:import namespace="3833112f-4140-46d8-aa47-6db39e644b0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3112f-4140-46d8-aa47-6db39e644b0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833112f-4140-46d8-aa47-6db39e644b0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ECC594-6BFC-4D05-A697-63274D0D4F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33112f-4140-46d8-aa47-6db39e644b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{61BC63E1-B0E7-46DF-9DD0-AAC6240B9BA9}tf33713516_win32</Template>
  <TotalTime>178</TotalTime>
  <Words>909</Words>
  <Application>Microsoft Office PowerPoint</Application>
  <PresentationFormat>Widescreen</PresentationFormat>
  <Paragraphs>65</Paragraphs>
  <Slides>14</Slides>
  <Notes>14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Walbaum Display</vt:lpstr>
      <vt:lpstr>3DFloatVTI</vt:lpstr>
      <vt:lpstr>Como um Programa Funciona: o Processo de Execução no Computador Entendendo o processo de execução de um programa em um sistema computacional        </vt:lpstr>
      <vt:lpstr>Sumário</vt:lpstr>
      <vt:lpstr>Entendendo o processo de execução de um programa em um sistema computacional: </vt:lpstr>
      <vt:lpstr>Introdução</vt:lpstr>
      <vt:lpstr>O processo de execução de um programa </vt:lpstr>
      <vt:lpstr>Compilação de código</vt:lpstr>
      <vt:lpstr>Carregamento na memória </vt:lpstr>
      <vt:lpstr>Função do processador (CPU)</vt:lpstr>
      <vt:lpstr>Memória RAM (Random Access Memomy</vt:lpstr>
      <vt:lpstr>Memória cache </vt:lpstr>
      <vt:lpstr>Interrupções e gerenciamento de processos</vt:lpstr>
      <vt:lpstr>Conclusão </vt:lpstr>
      <vt:lpstr>Referências 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Yasmin Victória Alves de Sousa - 824210011</dc:creator>
  <cp:lastModifiedBy>Yasmin Victória Alves de Sousa - 824210011</cp:lastModifiedBy>
  <cp:revision>1</cp:revision>
  <dcterms:created xsi:type="dcterms:W3CDTF">2024-11-12T21:04:40Z</dcterms:created>
  <dcterms:modified xsi:type="dcterms:W3CDTF">2024-11-13T00:03:29Z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0x0101007C44BA9A08D9364E8EE069B18CE999C2</vt:lpwstr>
  </property>
  <property fmtid="{D5CDD505-2E9C-101B-9397-08002B2CF9AE}" pid="3" name="MediaServiceImageTags">
    <vt:lpwstr/>
  </property>
</Properties>
</file>